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81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AC743-2407-4D52-B13E-785A08994EB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AC300999-4AE7-4003-AF91-3C9666D0AA8E}">
      <dgm:prSet/>
      <dgm:spPr/>
      <dgm:t>
        <a:bodyPr/>
        <a:lstStyle/>
        <a:p>
          <a:r>
            <a:rPr lang="en-US"/>
            <a:t>By: Sanjay Chhetri</a:t>
          </a:r>
        </a:p>
      </dgm:t>
    </dgm:pt>
    <dgm:pt modelId="{CC05287F-FADB-41CA-8307-8F042B8B8521}" type="parTrans" cxnId="{337451EB-81B7-469D-A99C-2FFA21F6ECA3}">
      <dgm:prSet/>
      <dgm:spPr/>
      <dgm:t>
        <a:bodyPr/>
        <a:lstStyle/>
        <a:p>
          <a:endParaRPr lang="en-US"/>
        </a:p>
      </dgm:t>
    </dgm:pt>
    <dgm:pt modelId="{31154265-2AFE-4A1A-AFC6-CE280A86173A}" type="sibTrans" cxnId="{337451EB-81B7-469D-A99C-2FFA21F6ECA3}">
      <dgm:prSet/>
      <dgm:spPr/>
      <dgm:t>
        <a:bodyPr/>
        <a:lstStyle/>
        <a:p>
          <a:endParaRPr lang="en-US"/>
        </a:p>
      </dgm:t>
    </dgm:pt>
    <dgm:pt modelId="{494C7952-145F-40A6-93A2-0619C8579CD8}">
      <dgm:prSet/>
      <dgm:spPr/>
      <dgm:t>
        <a:bodyPr/>
        <a:lstStyle/>
        <a:p>
          <a:r>
            <a:rPr lang="en-US"/>
            <a:t>Springboard Data Science Capstone</a:t>
          </a:r>
        </a:p>
      </dgm:t>
    </dgm:pt>
    <dgm:pt modelId="{FE052320-DE7E-4A9B-9AA5-A0B645D8E86C}" type="parTrans" cxnId="{AEC31AE2-034E-4ABA-9C3E-1CD52AD88998}">
      <dgm:prSet/>
      <dgm:spPr/>
      <dgm:t>
        <a:bodyPr/>
        <a:lstStyle/>
        <a:p>
          <a:endParaRPr lang="en-US"/>
        </a:p>
      </dgm:t>
    </dgm:pt>
    <dgm:pt modelId="{68C410FC-AE19-4A5F-8B30-B65684A0E8CE}" type="sibTrans" cxnId="{AEC31AE2-034E-4ABA-9C3E-1CD52AD88998}">
      <dgm:prSet/>
      <dgm:spPr/>
      <dgm:t>
        <a:bodyPr/>
        <a:lstStyle/>
        <a:p>
          <a:endParaRPr lang="en-US"/>
        </a:p>
      </dgm:t>
    </dgm:pt>
    <dgm:pt modelId="{10097CE9-1523-41BD-811D-FD4BE2225EC9}" type="pres">
      <dgm:prSet presAssocID="{E0BAC743-2407-4D52-B13E-785A08994EB6}" presName="root" presStyleCnt="0">
        <dgm:presLayoutVars>
          <dgm:dir/>
          <dgm:resizeHandles val="exact"/>
        </dgm:presLayoutVars>
      </dgm:prSet>
      <dgm:spPr/>
    </dgm:pt>
    <dgm:pt modelId="{6D932E76-86F7-445D-B8F0-9ED4B45EB327}" type="pres">
      <dgm:prSet presAssocID="{AC300999-4AE7-4003-AF91-3C9666D0AA8E}" presName="compNode" presStyleCnt="0"/>
      <dgm:spPr/>
    </dgm:pt>
    <dgm:pt modelId="{1EE5190C-88D1-4539-9D75-9CE21E11E676}" type="pres">
      <dgm:prSet presAssocID="{AC300999-4AE7-4003-AF91-3C9666D0AA8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ce cream"/>
        </a:ext>
      </dgm:extLst>
    </dgm:pt>
    <dgm:pt modelId="{97BA104C-C9A5-45FC-A446-64D474009848}" type="pres">
      <dgm:prSet presAssocID="{AC300999-4AE7-4003-AF91-3C9666D0AA8E}" presName="spaceRect" presStyleCnt="0"/>
      <dgm:spPr/>
    </dgm:pt>
    <dgm:pt modelId="{9C7BC9C6-FBC5-450A-87A3-30CBDE888909}" type="pres">
      <dgm:prSet presAssocID="{AC300999-4AE7-4003-AF91-3C9666D0AA8E}" presName="textRect" presStyleLbl="revTx" presStyleIdx="0" presStyleCnt="2">
        <dgm:presLayoutVars>
          <dgm:chMax val="1"/>
          <dgm:chPref val="1"/>
        </dgm:presLayoutVars>
      </dgm:prSet>
      <dgm:spPr/>
    </dgm:pt>
    <dgm:pt modelId="{7360D802-698C-4E5E-B8BD-A727AA7C69BA}" type="pres">
      <dgm:prSet presAssocID="{31154265-2AFE-4A1A-AFC6-CE280A86173A}" presName="sibTrans" presStyleCnt="0"/>
      <dgm:spPr/>
    </dgm:pt>
    <dgm:pt modelId="{054A4911-6F3D-43F2-9A6D-474DEFF583D9}" type="pres">
      <dgm:prSet presAssocID="{494C7952-145F-40A6-93A2-0619C8579CD8}" presName="compNode" presStyleCnt="0"/>
      <dgm:spPr/>
    </dgm:pt>
    <dgm:pt modelId="{F0170116-C190-45C7-8049-489E597ABBD9}" type="pres">
      <dgm:prSet presAssocID="{494C7952-145F-40A6-93A2-0619C8579CD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D71EAE4-3617-47D0-8B8F-D211D09F212E}" type="pres">
      <dgm:prSet presAssocID="{494C7952-145F-40A6-93A2-0619C8579CD8}" presName="spaceRect" presStyleCnt="0"/>
      <dgm:spPr/>
    </dgm:pt>
    <dgm:pt modelId="{2061CCE4-DE8F-4FE9-9B32-9D3315EB3515}" type="pres">
      <dgm:prSet presAssocID="{494C7952-145F-40A6-93A2-0619C8579CD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ADC5402-B641-485E-BC99-E752C3DFDFAB}" type="presOf" srcId="{AC300999-4AE7-4003-AF91-3C9666D0AA8E}" destId="{9C7BC9C6-FBC5-450A-87A3-30CBDE888909}" srcOrd="0" destOrd="0" presId="urn:microsoft.com/office/officeart/2018/2/layout/IconLabelList"/>
    <dgm:cxn modelId="{085B4A15-D035-4AA1-9AE1-07DF7556D3E2}" type="presOf" srcId="{E0BAC743-2407-4D52-B13E-785A08994EB6}" destId="{10097CE9-1523-41BD-811D-FD4BE2225EC9}" srcOrd="0" destOrd="0" presId="urn:microsoft.com/office/officeart/2018/2/layout/IconLabelList"/>
    <dgm:cxn modelId="{AF6E9BBC-3376-4D77-AC20-06CA21B38854}" type="presOf" srcId="{494C7952-145F-40A6-93A2-0619C8579CD8}" destId="{2061CCE4-DE8F-4FE9-9B32-9D3315EB3515}" srcOrd="0" destOrd="0" presId="urn:microsoft.com/office/officeart/2018/2/layout/IconLabelList"/>
    <dgm:cxn modelId="{AEC31AE2-034E-4ABA-9C3E-1CD52AD88998}" srcId="{E0BAC743-2407-4D52-B13E-785A08994EB6}" destId="{494C7952-145F-40A6-93A2-0619C8579CD8}" srcOrd="1" destOrd="0" parTransId="{FE052320-DE7E-4A9B-9AA5-A0B645D8E86C}" sibTransId="{68C410FC-AE19-4A5F-8B30-B65684A0E8CE}"/>
    <dgm:cxn modelId="{337451EB-81B7-469D-A99C-2FFA21F6ECA3}" srcId="{E0BAC743-2407-4D52-B13E-785A08994EB6}" destId="{AC300999-4AE7-4003-AF91-3C9666D0AA8E}" srcOrd="0" destOrd="0" parTransId="{CC05287F-FADB-41CA-8307-8F042B8B8521}" sibTransId="{31154265-2AFE-4A1A-AFC6-CE280A86173A}"/>
    <dgm:cxn modelId="{AA54CB46-B91A-4E82-8DD9-3F9925821B98}" type="presParOf" srcId="{10097CE9-1523-41BD-811D-FD4BE2225EC9}" destId="{6D932E76-86F7-445D-B8F0-9ED4B45EB327}" srcOrd="0" destOrd="0" presId="urn:microsoft.com/office/officeart/2018/2/layout/IconLabelList"/>
    <dgm:cxn modelId="{F8B72A0B-3FA3-4F25-A9D9-1D980C786112}" type="presParOf" srcId="{6D932E76-86F7-445D-B8F0-9ED4B45EB327}" destId="{1EE5190C-88D1-4539-9D75-9CE21E11E676}" srcOrd="0" destOrd="0" presId="urn:microsoft.com/office/officeart/2018/2/layout/IconLabelList"/>
    <dgm:cxn modelId="{491F7043-5890-4637-BA59-9F5A5A6CC6EE}" type="presParOf" srcId="{6D932E76-86F7-445D-B8F0-9ED4B45EB327}" destId="{97BA104C-C9A5-45FC-A446-64D474009848}" srcOrd="1" destOrd="0" presId="urn:microsoft.com/office/officeart/2018/2/layout/IconLabelList"/>
    <dgm:cxn modelId="{1F0B94AB-4C36-4564-912C-686A05195434}" type="presParOf" srcId="{6D932E76-86F7-445D-B8F0-9ED4B45EB327}" destId="{9C7BC9C6-FBC5-450A-87A3-30CBDE888909}" srcOrd="2" destOrd="0" presId="urn:microsoft.com/office/officeart/2018/2/layout/IconLabelList"/>
    <dgm:cxn modelId="{1E48CAA0-4ED7-4F43-B70B-D925CA915466}" type="presParOf" srcId="{10097CE9-1523-41BD-811D-FD4BE2225EC9}" destId="{7360D802-698C-4E5E-B8BD-A727AA7C69BA}" srcOrd="1" destOrd="0" presId="urn:microsoft.com/office/officeart/2018/2/layout/IconLabelList"/>
    <dgm:cxn modelId="{3807BF98-061B-4A5B-ABDA-3090DEB93476}" type="presParOf" srcId="{10097CE9-1523-41BD-811D-FD4BE2225EC9}" destId="{054A4911-6F3D-43F2-9A6D-474DEFF583D9}" srcOrd="2" destOrd="0" presId="urn:microsoft.com/office/officeart/2018/2/layout/IconLabelList"/>
    <dgm:cxn modelId="{1ADA180A-B691-40A4-87FA-4BF315899A5E}" type="presParOf" srcId="{054A4911-6F3D-43F2-9A6D-474DEFF583D9}" destId="{F0170116-C190-45C7-8049-489E597ABBD9}" srcOrd="0" destOrd="0" presId="urn:microsoft.com/office/officeart/2018/2/layout/IconLabelList"/>
    <dgm:cxn modelId="{6EEFA00F-E3BF-4769-B554-BD7C44FDF28E}" type="presParOf" srcId="{054A4911-6F3D-43F2-9A6D-474DEFF583D9}" destId="{CD71EAE4-3617-47D0-8B8F-D211D09F212E}" srcOrd="1" destOrd="0" presId="urn:microsoft.com/office/officeart/2018/2/layout/IconLabelList"/>
    <dgm:cxn modelId="{2A9EAF59-C83E-4235-9BF2-05F8B5302F89}" type="presParOf" srcId="{054A4911-6F3D-43F2-9A6D-474DEFF583D9}" destId="{2061CCE4-DE8F-4FE9-9B32-9D3315EB351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E5190C-88D1-4539-9D75-9CE21E11E676}">
      <dsp:nvSpPr>
        <dsp:cNvPr id="0" name=""/>
        <dsp:cNvSpPr/>
      </dsp:nvSpPr>
      <dsp:spPr>
        <a:xfrm>
          <a:off x="109981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7BC9C6-FBC5-450A-87A3-30CBDE888909}">
      <dsp:nvSpPr>
        <dsp:cNvPr id="0" name=""/>
        <dsp:cNvSpPr/>
      </dsp:nvSpPr>
      <dsp:spPr>
        <a:xfrm>
          <a:off x="8506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By: Sanjay Chhetri</a:t>
          </a:r>
        </a:p>
      </dsp:txBody>
      <dsp:txXfrm>
        <a:off x="85060" y="2776702"/>
        <a:ext cx="3690000" cy="720000"/>
      </dsp:txXfrm>
    </dsp:sp>
    <dsp:sp modelId="{F0170116-C190-45C7-8049-489E597ABBD9}">
      <dsp:nvSpPr>
        <dsp:cNvPr id="0" name=""/>
        <dsp:cNvSpPr/>
      </dsp:nvSpPr>
      <dsp:spPr>
        <a:xfrm>
          <a:off x="543556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61CCE4-DE8F-4FE9-9B32-9D3315EB3515}">
      <dsp:nvSpPr>
        <dsp:cNvPr id="0" name=""/>
        <dsp:cNvSpPr/>
      </dsp:nvSpPr>
      <dsp:spPr>
        <a:xfrm>
          <a:off x="442081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Springboard Data Science Capstone</a:t>
          </a:r>
        </a:p>
      </dsp:txBody>
      <dsp:txXfrm>
        <a:off x="4420810" y="2776702"/>
        <a:ext cx="369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6195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Open strong: Emphasize the human problem — emotional distress &amp; why ML matters.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Transition to demo — keep it short.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Share what YOU learned — this is the differentiator.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Future scope — shows vision &amp; maturity.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why this matters — connect emotionally, mention students.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Clarify measurable goal: ML, deploy, emotional alignment.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Highlight dataset scale &amp; engineering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Compare TF-IDF vs SBERT — keyword vs semantic.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Define SBERT: semantic embeddings — don't go too technical.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Walk audience through pipeline — show flow.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Draw attention to improvements — data speaks.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Show examples — make emotional impact.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hetribooksrecommend.streamlit.app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Emotion-Based Book Recommender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C4BDAF-EC34-AE60-7588-60FBAF6ED5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3678070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Anxious → The Miracle of Mindfulness</a:t>
            </a:r>
          </a:p>
          <a:p>
            <a:pPr lvl="1"/>
            <a:r>
              <a:t>Similar to Harry Potter → James Potter series</a:t>
            </a:r>
          </a:p>
          <a:p>
            <a:pPr lvl="1"/>
            <a:r>
              <a:t>Happy → The Happiness Project</a:t>
            </a:r>
          </a:p>
        </p:txBody>
      </p:sp>
      <p:sp>
        <p:nvSpPr>
          <p:cNvPr id="4" name="Rectangle 3"/>
          <p:cNvSpPr/>
          <p:nvPr/>
        </p:nvSpPr>
        <p:spPr>
          <a:xfrm>
            <a:off x="3657600" y="2743200"/>
            <a:ext cx="4572000" cy="182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PLACEHOLDER: Insert screenshot of Streamlit output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1417" y="1138036"/>
            <a:ext cx="4083287" cy="1402470"/>
          </a:xfrm>
        </p:spPr>
        <p:txBody>
          <a:bodyPr anchor="t">
            <a:normAutofit/>
          </a:bodyPr>
          <a:lstStyle/>
          <a:p>
            <a:r>
              <a:rPr lang="en-US" sz="1500"/>
              <a:t>Live Demo</a:t>
            </a:r>
            <a:br>
              <a:rPr lang="en-US" sz="1500"/>
            </a:br>
            <a:r>
              <a:rPr lang="en-US" sz="1500">
                <a:hlinkClick r:id="rId3"/>
              </a:rPr>
              <a:t>https://schhetribooksrecommend.streamlit.app/</a:t>
            </a:r>
            <a:r>
              <a:rPr lang="en-US" sz="1500"/>
              <a:t> </a:t>
            </a:r>
          </a:p>
        </p:txBody>
      </p:sp>
      <p:pic>
        <p:nvPicPr>
          <p:cNvPr id="5" name="Picture 4" descr="Light switch on green wall">
            <a:extLst>
              <a:ext uri="{FF2B5EF4-FFF2-40B4-BE49-F238E27FC236}">
                <a16:creationId xmlns:a16="http://schemas.microsoft.com/office/drawing/2014/main" id="{FDEA4245-A57B-0F2A-1E7C-E7565AD337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382" r="5014" b="-1"/>
          <a:stretch>
            <a:fillRect/>
          </a:stretch>
        </p:blipFill>
        <p:spPr>
          <a:xfrm>
            <a:off x="20" y="10"/>
            <a:ext cx="3863363" cy="685799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78772" y="871146"/>
            <a:ext cx="552705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1417" y="2551176"/>
            <a:ext cx="4083287" cy="3591207"/>
          </a:xfrm>
        </p:spPr>
        <p:txBody>
          <a:bodyPr>
            <a:normAutofit/>
          </a:bodyPr>
          <a:lstStyle/>
          <a:p>
            <a:r>
              <a:rPr lang="en-US" sz="1700" dirty="0"/>
              <a:t>Switch between TF-IDF &amp; SBERT</a:t>
            </a:r>
          </a:p>
          <a:p>
            <a:pPr lvl="1"/>
            <a:r>
              <a:rPr lang="en-US" sz="1700" dirty="0"/>
              <a:t>&lt;1 second response</a:t>
            </a:r>
          </a:p>
          <a:p>
            <a:pPr lvl="1"/>
            <a:r>
              <a:rPr lang="en-US" sz="1700" dirty="0"/>
              <a:t>Emotional input field + ranking output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EF6118E-44FB-4509-B4D9-129052E4C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66" y="525195"/>
            <a:ext cx="2989616" cy="2806506"/>
          </a:xfrm>
        </p:spPr>
        <p:txBody>
          <a:bodyPr anchor="b">
            <a:normAutofit/>
          </a:bodyPr>
          <a:lstStyle/>
          <a:p>
            <a:r>
              <a:rPr lang="en-US" sz="3500"/>
              <a:t>Learnings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968E7D-E897-0783-261F-03C293E55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85" r="3" b="18240"/>
          <a:stretch>
            <a:fillRect/>
          </a:stretch>
        </p:blipFill>
        <p:spPr>
          <a:xfrm>
            <a:off x="3889915" y="163646"/>
            <a:ext cx="5105027" cy="26230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6366" y="3526300"/>
            <a:ext cx="2989616" cy="2588458"/>
          </a:xfrm>
        </p:spPr>
        <p:txBody>
          <a:bodyPr>
            <a:normAutofit/>
          </a:bodyPr>
          <a:lstStyle/>
          <a:p>
            <a:r>
              <a:rPr lang="en-US" sz="1700"/>
              <a:t>Full ML lifecycle</a:t>
            </a:r>
          </a:p>
          <a:p>
            <a:pPr lvl="1"/>
            <a:r>
              <a:rPr lang="en-US" sz="1700"/>
              <a:t>Difference between keyword vs semantic NLP</a:t>
            </a:r>
          </a:p>
          <a:p>
            <a:pPr lvl="1"/>
            <a:r>
              <a:rPr lang="en-US" sz="1700"/>
              <a:t>Deploying ML for emotional well-being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55BFFD-33A8-75AF-653F-F1254C46FA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93" r="9158" b="2"/>
          <a:stretch>
            <a:fillRect/>
          </a:stretch>
        </p:blipFill>
        <p:spPr>
          <a:xfrm>
            <a:off x="3889915" y="2956875"/>
            <a:ext cx="5105027" cy="335265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5B1FC96-0749-41C9-BAED-E089E7714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562856"/>
            <a:ext cx="2564892" cy="16002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900"/>
              <a:t>Future Enhancements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77DA82-68CE-2A12-8054-4229678C7E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52" b="7066"/>
          <a:stretch>
            <a:fillRect/>
          </a:stretch>
        </p:blipFill>
        <p:spPr>
          <a:xfrm>
            <a:off x="3" y="10"/>
            <a:ext cx="4571997" cy="4196271"/>
          </a:xfrm>
          <a:custGeom>
            <a:avLst/>
            <a:gdLst/>
            <a:ahLst/>
            <a:cxnLst/>
            <a:rect l="l" t="t" r="r" b="b"/>
            <a:pathLst>
              <a:path w="6005375" h="4196281">
                <a:moveTo>
                  <a:pt x="0" y="0"/>
                </a:moveTo>
                <a:lnTo>
                  <a:pt x="6000672" y="0"/>
                </a:lnTo>
                <a:lnTo>
                  <a:pt x="5998730" y="19709"/>
                </a:lnTo>
                <a:cubicBezTo>
                  <a:pt x="6001245" y="280059"/>
                  <a:pt x="5986415" y="540409"/>
                  <a:pt x="5999656" y="800631"/>
                </a:cubicBezTo>
                <a:cubicBezTo>
                  <a:pt x="6009855" y="1001996"/>
                  <a:pt x="6003364" y="1203233"/>
                  <a:pt x="5999656" y="1404471"/>
                </a:cubicBezTo>
                <a:cubicBezTo>
                  <a:pt x="5992506" y="1790420"/>
                  <a:pt x="6003364" y="2175860"/>
                  <a:pt x="5998730" y="2561300"/>
                </a:cubicBezTo>
                <a:cubicBezTo>
                  <a:pt x="5996744" y="2732154"/>
                  <a:pt x="5998994" y="2902754"/>
                  <a:pt x="6003364" y="3073609"/>
                </a:cubicBezTo>
                <a:cubicBezTo>
                  <a:pt x="6009720" y="3317560"/>
                  <a:pt x="5999923" y="3561638"/>
                  <a:pt x="5989197" y="3805463"/>
                </a:cubicBezTo>
                <a:cubicBezTo>
                  <a:pt x="5985594" y="3872508"/>
                  <a:pt x="5984647" y="3939633"/>
                  <a:pt x="5986348" y="4006695"/>
                </a:cubicBezTo>
                <a:lnTo>
                  <a:pt x="5997254" y="4174633"/>
                </a:lnTo>
                <a:lnTo>
                  <a:pt x="5951601" y="4176620"/>
                </a:lnTo>
                <a:cubicBezTo>
                  <a:pt x="5886702" y="4176651"/>
                  <a:pt x="5821788" y="4174749"/>
                  <a:pt x="5756905" y="4173480"/>
                </a:cubicBezTo>
                <a:cubicBezTo>
                  <a:pt x="5518559" y="4169040"/>
                  <a:pt x="5280086" y="4173480"/>
                  <a:pt x="5042247" y="4150774"/>
                </a:cubicBezTo>
                <a:cubicBezTo>
                  <a:pt x="4977618" y="4144622"/>
                  <a:pt x="4912546" y="4140690"/>
                  <a:pt x="4847600" y="4141467"/>
                </a:cubicBezTo>
                <a:cubicBezTo>
                  <a:pt x="4782655" y="4142244"/>
                  <a:pt x="4717835" y="4147730"/>
                  <a:pt x="4653713" y="4160414"/>
                </a:cubicBezTo>
                <a:cubicBezTo>
                  <a:pt x="4446571" y="4200625"/>
                  <a:pt x="4238796" y="4203162"/>
                  <a:pt x="4029497" y="4186925"/>
                </a:cubicBezTo>
                <a:cubicBezTo>
                  <a:pt x="3943621" y="4180203"/>
                  <a:pt x="3857746" y="4169040"/>
                  <a:pt x="3771489" y="4171196"/>
                </a:cubicBezTo>
                <a:cubicBezTo>
                  <a:pt x="3623585" y="4175129"/>
                  <a:pt x="3475554" y="4167137"/>
                  <a:pt x="3327523" y="4169167"/>
                </a:cubicBezTo>
                <a:cubicBezTo>
                  <a:pt x="3323528" y="4169738"/>
                  <a:pt x="3319443" y="4169205"/>
                  <a:pt x="3315727" y="4167645"/>
                </a:cubicBezTo>
                <a:cubicBezTo>
                  <a:pt x="3278941" y="4142402"/>
                  <a:pt x="3238603" y="4152169"/>
                  <a:pt x="3200549" y="4158765"/>
                </a:cubicBezTo>
                <a:cubicBezTo>
                  <a:pt x="3074082" y="4180710"/>
                  <a:pt x="2947742" y="4191492"/>
                  <a:pt x="2819246" y="4174494"/>
                </a:cubicBezTo>
                <a:cubicBezTo>
                  <a:pt x="2696546" y="4156698"/>
                  <a:pt x="2572096" y="4154478"/>
                  <a:pt x="2448851" y="4167898"/>
                </a:cubicBezTo>
                <a:cubicBezTo>
                  <a:pt x="2279383" y="4187687"/>
                  <a:pt x="2110549" y="4183501"/>
                  <a:pt x="1941462" y="4167898"/>
                </a:cubicBezTo>
                <a:cubicBezTo>
                  <a:pt x="1872837" y="4161556"/>
                  <a:pt x="1803198" y="4150774"/>
                  <a:pt x="1735208" y="4166630"/>
                </a:cubicBezTo>
                <a:cubicBezTo>
                  <a:pt x="1651489" y="4186038"/>
                  <a:pt x="1568023" y="4179695"/>
                  <a:pt x="1484050" y="4175382"/>
                </a:cubicBezTo>
                <a:cubicBezTo>
                  <a:pt x="1377752" y="4169801"/>
                  <a:pt x="1271708" y="4153692"/>
                  <a:pt x="1165029" y="4166376"/>
                </a:cubicBezTo>
                <a:cubicBezTo>
                  <a:pt x="1115685" y="4172211"/>
                  <a:pt x="1066722" y="4181471"/>
                  <a:pt x="1016744" y="4179061"/>
                </a:cubicBezTo>
                <a:cubicBezTo>
                  <a:pt x="878481" y="4172719"/>
                  <a:pt x="740344" y="4165235"/>
                  <a:pt x="601826" y="4166376"/>
                </a:cubicBezTo>
                <a:cubicBezTo>
                  <a:pt x="543857" y="4166757"/>
                  <a:pt x="486268" y="4168659"/>
                  <a:pt x="428553" y="4172845"/>
                </a:cubicBezTo>
                <a:cubicBezTo>
                  <a:pt x="320859" y="4180710"/>
                  <a:pt x="213546" y="4170055"/>
                  <a:pt x="106234" y="4166249"/>
                </a:cubicBezTo>
                <a:lnTo>
                  <a:pt x="0" y="4171008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01201A-549A-B9A2-4EAD-91231D2AC2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6212" b="-1"/>
          <a:stretch>
            <a:fillRect/>
          </a:stretch>
        </p:blipFill>
        <p:spPr>
          <a:xfrm>
            <a:off x="4514850" y="10"/>
            <a:ext cx="4629146" cy="4187662"/>
          </a:xfrm>
          <a:custGeom>
            <a:avLst/>
            <a:gdLst/>
            <a:ahLst/>
            <a:cxnLst/>
            <a:rect l="l" t="t" r="r" b="b"/>
            <a:pathLst>
              <a:path w="6006950" h="4187672">
                <a:moveTo>
                  <a:pt x="9223" y="0"/>
                </a:moveTo>
                <a:lnTo>
                  <a:pt x="6006950" y="0"/>
                </a:lnTo>
                <a:lnTo>
                  <a:pt x="6006950" y="4169490"/>
                </a:lnTo>
                <a:lnTo>
                  <a:pt x="5787907" y="4174448"/>
                </a:lnTo>
                <a:cubicBezTo>
                  <a:pt x="5713866" y="4173475"/>
                  <a:pt x="5639861" y="4169853"/>
                  <a:pt x="5566029" y="4163587"/>
                </a:cubicBezTo>
                <a:cubicBezTo>
                  <a:pt x="5458843" y="4155595"/>
                  <a:pt x="5350768" y="4144559"/>
                  <a:pt x="5244343" y="4164855"/>
                </a:cubicBezTo>
                <a:cubicBezTo>
                  <a:pt x="5127517" y="4187307"/>
                  <a:pt x="5010817" y="4187434"/>
                  <a:pt x="4892977" y="4181726"/>
                </a:cubicBezTo>
                <a:cubicBezTo>
                  <a:pt x="4792260" y="4176906"/>
                  <a:pt x="4691923" y="4151536"/>
                  <a:pt x="4590445" y="4178301"/>
                </a:cubicBezTo>
                <a:cubicBezTo>
                  <a:pt x="4580348" y="4179772"/>
                  <a:pt x="4570061" y="4179341"/>
                  <a:pt x="4560128" y="4177032"/>
                </a:cubicBezTo>
                <a:cubicBezTo>
                  <a:pt x="4449137" y="4161684"/>
                  <a:pt x="4337384" y="4174242"/>
                  <a:pt x="4226013" y="4169929"/>
                </a:cubicBezTo>
                <a:cubicBezTo>
                  <a:pt x="4174640" y="4167899"/>
                  <a:pt x="4122252" y="4169041"/>
                  <a:pt x="4071513" y="4163587"/>
                </a:cubicBezTo>
                <a:cubicBezTo>
                  <a:pt x="3955067" y="4151156"/>
                  <a:pt x="3838874" y="4144559"/>
                  <a:pt x="3723697" y="4173861"/>
                </a:cubicBezTo>
                <a:cubicBezTo>
                  <a:pt x="3690082" y="4181764"/>
                  <a:pt x="3655732" y="4186013"/>
                  <a:pt x="3621204" y="4186546"/>
                </a:cubicBezTo>
                <a:cubicBezTo>
                  <a:pt x="3508437" y="4190605"/>
                  <a:pt x="3396050" y="4182867"/>
                  <a:pt x="3283664" y="4176525"/>
                </a:cubicBezTo>
                <a:cubicBezTo>
                  <a:pt x="3205652" y="4172085"/>
                  <a:pt x="3127768" y="4162445"/>
                  <a:pt x="3049630" y="4170563"/>
                </a:cubicBezTo>
                <a:cubicBezTo>
                  <a:pt x="3004218" y="4175257"/>
                  <a:pt x="2958427" y="4175257"/>
                  <a:pt x="2913015" y="4170563"/>
                </a:cubicBezTo>
                <a:cubicBezTo>
                  <a:pt x="2829321" y="4160758"/>
                  <a:pt x="2744879" y="4158931"/>
                  <a:pt x="2660842" y="4165109"/>
                </a:cubicBezTo>
                <a:cubicBezTo>
                  <a:pt x="2535390" y="4175891"/>
                  <a:pt x="2410065" y="4184897"/>
                  <a:pt x="2284232" y="4167773"/>
                </a:cubicBezTo>
                <a:cubicBezTo>
                  <a:pt x="2212868" y="4156559"/>
                  <a:pt x="2140312" y="4155240"/>
                  <a:pt x="2068592" y="4163840"/>
                </a:cubicBezTo>
                <a:cubicBezTo>
                  <a:pt x="1897729" y="4187814"/>
                  <a:pt x="1726485" y="4180077"/>
                  <a:pt x="1555241" y="4170183"/>
                </a:cubicBezTo>
                <a:cubicBezTo>
                  <a:pt x="1440824" y="4163460"/>
                  <a:pt x="1325901" y="4151156"/>
                  <a:pt x="1211738" y="4167392"/>
                </a:cubicBezTo>
                <a:cubicBezTo>
                  <a:pt x="1066118" y="4187688"/>
                  <a:pt x="920370" y="4180965"/>
                  <a:pt x="774368" y="4175003"/>
                </a:cubicBezTo>
                <a:cubicBezTo>
                  <a:pt x="667182" y="4170563"/>
                  <a:pt x="559869" y="4157117"/>
                  <a:pt x="452430" y="4173734"/>
                </a:cubicBezTo>
                <a:cubicBezTo>
                  <a:pt x="441369" y="4175244"/>
                  <a:pt x="430117" y="4174115"/>
                  <a:pt x="419576" y="4170436"/>
                </a:cubicBezTo>
                <a:cubicBezTo>
                  <a:pt x="378807" y="4157016"/>
                  <a:pt x="335096" y="4155215"/>
                  <a:pt x="293363" y="4165236"/>
                </a:cubicBezTo>
                <a:cubicBezTo>
                  <a:pt x="216367" y="4182106"/>
                  <a:pt x="139497" y="4189463"/>
                  <a:pt x="61105" y="4174115"/>
                </a:cubicBezTo>
                <a:lnTo>
                  <a:pt x="13323" y="4171265"/>
                </a:lnTo>
                <a:lnTo>
                  <a:pt x="28554" y="3843045"/>
                </a:lnTo>
                <a:cubicBezTo>
                  <a:pt x="30457" y="3722610"/>
                  <a:pt x="27412" y="3602256"/>
                  <a:pt x="15626" y="3482187"/>
                </a:cubicBezTo>
                <a:cubicBezTo>
                  <a:pt x="-847" y="3335690"/>
                  <a:pt x="-4304" y="3188124"/>
                  <a:pt x="5296" y="3041068"/>
                </a:cubicBezTo>
                <a:cubicBezTo>
                  <a:pt x="11786" y="2956911"/>
                  <a:pt x="18539" y="2872754"/>
                  <a:pt x="22776" y="2788472"/>
                </a:cubicBezTo>
                <a:cubicBezTo>
                  <a:pt x="28180" y="2668580"/>
                  <a:pt x="25173" y="2548474"/>
                  <a:pt x="13771" y="2428964"/>
                </a:cubicBezTo>
                <a:cubicBezTo>
                  <a:pt x="4237" y="2337829"/>
                  <a:pt x="3177" y="2246070"/>
                  <a:pt x="10593" y="2154757"/>
                </a:cubicBezTo>
                <a:cubicBezTo>
                  <a:pt x="25690" y="1999286"/>
                  <a:pt x="9931" y="1843813"/>
                  <a:pt x="5032" y="1688466"/>
                </a:cubicBezTo>
                <a:cubicBezTo>
                  <a:pt x="-3577" y="1402691"/>
                  <a:pt x="20393" y="1117045"/>
                  <a:pt x="9666" y="831270"/>
                </a:cubicBezTo>
                <a:cubicBezTo>
                  <a:pt x="3841" y="689908"/>
                  <a:pt x="16420" y="548673"/>
                  <a:pt x="9666" y="407311"/>
                </a:cubicBezTo>
                <a:cubicBezTo>
                  <a:pt x="4105" y="306755"/>
                  <a:pt x="397" y="206200"/>
                  <a:pt x="4105" y="105518"/>
                </a:cubicBezTo>
                <a:cubicBezTo>
                  <a:pt x="5164" y="78059"/>
                  <a:pt x="5826" y="50473"/>
                  <a:pt x="9534" y="23396"/>
                </a:cubicBezTo>
                <a:close/>
              </a:path>
            </a:pathLst>
          </a:custGeom>
        </p:spPr>
      </p:pic>
      <p:sp>
        <p:nvSpPr>
          <p:cNvPr id="13" name="sketch line">
            <a:extLst>
              <a:ext uri="{FF2B5EF4-FFF2-40B4-BE49-F238E27FC236}">
                <a16:creationId xmlns:a16="http://schemas.microsoft.com/office/drawing/2014/main" id="{63C1A86C-B1A8-4AEC-B001-595C91716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497455" y="5406824"/>
            <a:ext cx="1554480" cy="13716"/>
          </a:xfrm>
          <a:custGeom>
            <a:avLst/>
            <a:gdLst>
              <a:gd name="csX0" fmla="*/ 0 w 1554480"/>
              <a:gd name="csY0" fmla="*/ 0 h 13716"/>
              <a:gd name="csX1" fmla="*/ 549250 w 1554480"/>
              <a:gd name="csY1" fmla="*/ 0 h 13716"/>
              <a:gd name="csX2" fmla="*/ 1082954 w 1554480"/>
              <a:gd name="csY2" fmla="*/ 0 h 13716"/>
              <a:gd name="csX3" fmla="*/ 1554480 w 1554480"/>
              <a:gd name="csY3" fmla="*/ 0 h 13716"/>
              <a:gd name="csX4" fmla="*/ 1554480 w 1554480"/>
              <a:gd name="csY4" fmla="*/ 13716 h 13716"/>
              <a:gd name="csX5" fmla="*/ 1067410 w 1554480"/>
              <a:gd name="csY5" fmla="*/ 13716 h 13716"/>
              <a:gd name="csX6" fmla="*/ 549250 w 1554480"/>
              <a:gd name="csY6" fmla="*/ 13716 h 13716"/>
              <a:gd name="csX7" fmla="*/ 0 w 1554480"/>
              <a:gd name="csY7" fmla="*/ 13716 h 13716"/>
              <a:gd name="csX8" fmla="*/ 0 w 1554480"/>
              <a:gd name="csY8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554480" h="13716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3820" y="4959"/>
                  <a:pt x="1554594" y="10798"/>
                  <a:pt x="1554480" y="13716"/>
                </a:cubicBezTo>
                <a:cubicBezTo>
                  <a:pt x="1338847" y="1555"/>
                  <a:pt x="1215066" y="33279"/>
                  <a:pt x="1067410" y="13716"/>
                </a:cubicBezTo>
                <a:cubicBezTo>
                  <a:pt x="919754" y="-5847"/>
                  <a:pt x="800465" y="-1492"/>
                  <a:pt x="549250" y="13716"/>
                </a:cubicBezTo>
                <a:cubicBezTo>
                  <a:pt x="298035" y="28924"/>
                  <a:pt x="158868" y="18197"/>
                  <a:pt x="0" y="13716"/>
                </a:cubicBezTo>
                <a:cubicBezTo>
                  <a:pt x="488" y="8630"/>
                  <a:pt x="480" y="6612"/>
                  <a:pt x="0" y="0"/>
                </a:cubicBezTo>
                <a:close/>
              </a:path>
              <a:path w="1554480" h="13716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232" y="4157"/>
                  <a:pt x="1554673" y="7559"/>
                  <a:pt x="1554480" y="13716"/>
                </a:cubicBezTo>
                <a:cubicBezTo>
                  <a:pt x="1336087" y="7600"/>
                  <a:pt x="1310024" y="15187"/>
                  <a:pt x="1067410" y="13716"/>
                </a:cubicBezTo>
                <a:cubicBezTo>
                  <a:pt x="824796" y="12246"/>
                  <a:pt x="787902" y="30075"/>
                  <a:pt x="518160" y="13716"/>
                </a:cubicBezTo>
                <a:cubicBezTo>
                  <a:pt x="248418" y="-2643"/>
                  <a:pt x="133160" y="4633"/>
                  <a:pt x="0" y="13716"/>
                </a:cubicBezTo>
                <a:cubicBezTo>
                  <a:pt x="43" y="9160"/>
                  <a:pt x="-111" y="481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0" y="4562856"/>
            <a:ext cx="5177791" cy="1600200"/>
          </a:xfrm>
        </p:spPr>
        <p:txBody>
          <a:bodyPr anchor="ctr">
            <a:normAutofit/>
          </a:bodyPr>
          <a:lstStyle/>
          <a:p>
            <a:r>
              <a:rPr lang="en-US" sz="1900"/>
              <a:t>Add sentiment filtering</a:t>
            </a:r>
          </a:p>
          <a:p>
            <a:pPr lvl="1"/>
            <a:r>
              <a:rPr lang="en-US" sz="1900"/>
              <a:t>User personalization</a:t>
            </a:r>
          </a:p>
          <a:p>
            <a:pPr lvl="1"/>
            <a:r>
              <a:rPr lang="en-US" sz="1900"/>
              <a:t>Deploy public app on HuggingFace / AWS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01221"/>
            <a:ext cx="7886700" cy="1348065"/>
          </a:xfrm>
        </p:spPr>
        <p:txBody>
          <a:bodyPr>
            <a:normAutofit/>
          </a:bodyPr>
          <a:lstStyle/>
          <a:p>
            <a:r>
              <a:rPr lang="en-US" sz="4700">
                <a:solidFill>
                  <a:srgbClr val="FFFFFF"/>
                </a:solidFill>
              </a:rPr>
              <a:t>2-Minute Interview Pitch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586789"/>
            <a:ext cx="7886700" cy="3590174"/>
          </a:xfrm>
        </p:spPr>
        <p:txBody>
          <a:bodyPr>
            <a:normAutofit/>
          </a:bodyPr>
          <a:lstStyle/>
          <a:p>
            <a:r>
              <a:rPr lang="en-US" sz="1900"/>
              <a:t>Quick Script:</a:t>
            </a:r>
          </a:p>
          <a:p>
            <a:pPr lvl="1"/>
            <a:r>
              <a:rPr lang="en-US" sz="1900"/>
              <a:t>1️⃣ Problem: Teens struggle emotionally. Reading can help — but only if matched.</a:t>
            </a:r>
          </a:p>
          <a:p>
            <a:pPr lvl="1"/>
            <a:r>
              <a:rPr lang="en-US" sz="1900"/>
              <a:t>2️⃣ Solution: Built an ML engine using SBERT embeddings to match mood → books.</a:t>
            </a:r>
          </a:p>
          <a:p>
            <a:pPr lvl="1"/>
            <a:r>
              <a:rPr lang="en-US" sz="1900"/>
              <a:t>3️⃣ Results: +71% Precision, +113% NDCG — significantly more relevant recommendations.</a:t>
            </a:r>
          </a:p>
          <a:p>
            <a:pPr lvl="1"/>
            <a:r>
              <a:rPr lang="en-US" sz="1900"/>
              <a:t>4️⃣ Deployment: Fully working Streamlit app — real-time recommendations.</a:t>
            </a:r>
          </a:p>
          <a:p>
            <a:pPr lvl="1"/>
            <a:r>
              <a:rPr lang="en-US" sz="1900"/>
              <a:t>5️⃣ Ask: Interested in DS/ML roles — especially NLP, edtech, or recommendation systems.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ECFD9A-2256-4E3C-A48D-A7B748C01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79" r="10051"/>
          <a:stretch>
            <a:fillRect/>
          </a:stretch>
        </p:blipFill>
        <p:spPr>
          <a:xfrm>
            <a:off x="572643" y="733986"/>
            <a:ext cx="7998714" cy="5390029"/>
          </a:xfrm>
          <a:prstGeom prst="rect">
            <a:avLst/>
          </a:prstGeom>
          <a:effectLst>
            <a:outerShdw blurRad="292100" dist="165100" dir="6000000" sx="97000" sy="97000" algn="t" rotWithShape="0">
              <a:prstClr val="black">
                <a:alpha val="3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690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2556" y="762001"/>
            <a:ext cx="3117384" cy="1708244"/>
          </a:xfrm>
        </p:spPr>
        <p:txBody>
          <a:bodyPr anchor="ctr">
            <a:normAutofit/>
          </a:bodyPr>
          <a:lstStyle/>
          <a:p>
            <a:r>
              <a:rPr lang="en-US" sz="3500"/>
              <a:t>Why This Matters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42BAA-FFE3-FB25-BEAD-93D013A0BC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402" r="21097" b="-2"/>
          <a:stretch>
            <a:fillRect/>
          </a:stretch>
        </p:blipFill>
        <p:spPr>
          <a:xfrm>
            <a:off x="20" y="-2"/>
            <a:ext cx="4571980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556" y="2470245"/>
            <a:ext cx="3117384" cy="3769835"/>
          </a:xfrm>
        </p:spPr>
        <p:txBody>
          <a:bodyPr anchor="ctr">
            <a:normAutofit/>
          </a:bodyPr>
          <a:lstStyle/>
          <a:p>
            <a:r>
              <a:rPr lang="en-US" sz="1700"/>
              <a:t>Teens face rising emotional challenges</a:t>
            </a:r>
          </a:p>
          <a:p>
            <a:pPr lvl="1"/>
            <a:r>
              <a:rPr lang="en-US" sz="1700"/>
              <a:t>Books can help – but choosing the right one is hard</a:t>
            </a:r>
          </a:p>
          <a:p>
            <a:pPr lvl="1"/>
            <a:r>
              <a:rPr lang="en-US" sz="1700"/>
              <a:t>Traditional recommendation: popularity, genre – not emotion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en-US" sz="1700"/>
              <a:t>Match emotional state → most supportive book</a:t>
            </a:r>
          </a:p>
          <a:p>
            <a:pPr lvl="1"/>
            <a:r>
              <a:rPr lang="en-US" sz="1700"/>
              <a:t>Build baseline + advanced ML recommender</a:t>
            </a:r>
          </a:p>
          <a:p>
            <a:pPr lvl="1"/>
            <a:r>
              <a:rPr lang="en-US" sz="1700"/>
              <a:t>Deploy interactive Streamlit app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Background">
            <a:extLst>
              <a:ext uri="{FF2B5EF4-FFF2-40B4-BE49-F238E27FC236}">
                <a16:creationId xmlns:a16="http://schemas.microsoft.com/office/drawing/2014/main" id="{90D0877E-6CD0-4206-8A18-56CEE73EF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18AC0D4-F32D-4067-9F63-E553F4AFF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2806021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1" y="342306"/>
            <a:ext cx="3527862" cy="2121408"/>
          </a:xfrm>
        </p:spPr>
        <p:txBody>
          <a:bodyPr anchor="ctr">
            <a:normAutofit/>
          </a:bodyPr>
          <a:lstStyle/>
          <a:p>
            <a:r>
              <a:rPr lang="en-US" sz="350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342307"/>
            <a:ext cx="3938154" cy="2121407"/>
          </a:xfrm>
        </p:spPr>
        <p:txBody>
          <a:bodyPr anchor="ctr">
            <a:normAutofit/>
          </a:bodyPr>
          <a:lstStyle/>
          <a:p>
            <a:r>
              <a:rPr lang="en-US" sz="1700" dirty="0"/>
              <a:t>GoodBooks-10k dataset</a:t>
            </a:r>
          </a:p>
          <a:p>
            <a:pPr lvl="1"/>
            <a:r>
              <a:rPr lang="en-US" sz="1700" dirty="0"/>
              <a:t>10k books, 1M reviews</a:t>
            </a:r>
          </a:p>
          <a:p>
            <a:pPr lvl="1"/>
            <a:r>
              <a:rPr lang="en-US" sz="1700" dirty="0"/>
              <a:t>Corpus created from titles + author + top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7970A5-62D5-ADAA-F3F4-34E330F7E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51" y="3438384"/>
            <a:ext cx="8001002" cy="2580323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Background">
            <a:extLst>
              <a:ext uri="{FF2B5EF4-FFF2-40B4-BE49-F238E27FC236}">
                <a16:creationId xmlns:a16="http://schemas.microsoft.com/office/drawing/2014/main" id="{90D0877E-6CD0-4206-8A18-56CEE73EF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18AC0D4-F32D-4067-9F63-E553F4AFF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2806021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1" y="342306"/>
            <a:ext cx="3527862" cy="2121408"/>
          </a:xfrm>
        </p:spPr>
        <p:txBody>
          <a:bodyPr anchor="ctr">
            <a:normAutofit/>
          </a:bodyPr>
          <a:lstStyle/>
          <a:p>
            <a:r>
              <a:rPr lang="en-US" sz="350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342307"/>
            <a:ext cx="3938154" cy="2121407"/>
          </a:xfrm>
        </p:spPr>
        <p:txBody>
          <a:bodyPr anchor="ctr">
            <a:normAutofit/>
          </a:bodyPr>
          <a:lstStyle/>
          <a:p>
            <a:r>
              <a:rPr lang="en-US" sz="1700"/>
              <a:t>TF-IDF baseline recommender</a:t>
            </a:r>
          </a:p>
          <a:p>
            <a:pPr lvl="1"/>
            <a:r>
              <a:rPr lang="en-US" sz="1700"/>
              <a:t>SBERT embedding-based semantic model</a:t>
            </a:r>
          </a:p>
          <a:p>
            <a:pPr lvl="1"/>
            <a:r>
              <a:rPr lang="en-US" sz="1700"/>
              <a:t>Cosine similarity search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CAF5DE-6FAD-4DB1-A730-3C2C22FB7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300" y="3190069"/>
            <a:ext cx="6617104" cy="3076953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1" y="762001"/>
            <a:ext cx="3060272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What is SBERT?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2" y="2470244"/>
            <a:ext cx="3060271" cy="3769834"/>
          </a:xfrm>
        </p:spPr>
        <p:txBody>
          <a:bodyPr anchor="ctr">
            <a:normAutofit/>
          </a:bodyPr>
          <a:lstStyle/>
          <a:p>
            <a:r>
              <a:rPr lang="en-US" sz="1700"/>
              <a:t>Neural model converting sentences into embeddings</a:t>
            </a:r>
          </a:p>
          <a:p>
            <a:pPr lvl="1"/>
            <a:r>
              <a:rPr lang="en-US" sz="1700"/>
              <a:t>Captures semantic and emotional meaning</a:t>
            </a:r>
          </a:p>
          <a:p>
            <a:pPr lvl="1"/>
            <a:r>
              <a:rPr lang="en-US" sz="1700"/>
              <a:t>Enabled +71% recommendation improvement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50" y="0"/>
            <a:ext cx="5086349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215900" dir="8520000" sx="94000" sy="94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3C44F8-85D5-8FC9-F8AE-ACB2FF6D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93688"/>
            <a:ext cx="4000647" cy="38706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/>
              <a:t>Architecture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281CC-AE06-5C6D-EE7F-8DAFF13429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334" b="25872"/>
          <a:stretch>
            <a:fillRect/>
          </a:stretch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en-US" sz="1600"/>
              <a:t>User emotion → embedding → similarity → ranked books</a:t>
            </a:r>
          </a:p>
          <a:p>
            <a:pPr lvl="1"/>
            <a:r>
              <a:rPr lang="en-US" sz="1600"/>
              <a:t>SBERT MiniLM-L6-v2 (384-dim embeddings)</a:t>
            </a:r>
          </a:p>
          <a:p>
            <a:pPr lvl="1"/>
            <a:r>
              <a:rPr lang="en-US" sz="1600"/>
              <a:t>Streamlit app deployment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E6D2D34-4BB4-460B-8844-027610FB2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802955"/>
            <a:ext cx="3733482" cy="1455996"/>
          </a:xfrm>
        </p:spPr>
        <p:txBody>
          <a:bodyPr anchor="b"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Evaluation Results</a:t>
            </a:r>
          </a:p>
        </p:txBody>
      </p:sp>
      <p:pic>
        <p:nvPicPr>
          <p:cNvPr id="7" name="Graphic 6" descr="Star">
            <a:extLst>
              <a:ext uri="{FF2B5EF4-FFF2-40B4-BE49-F238E27FC236}">
                <a16:creationId xmlns:a16="http://schemas.microsoft.com/office/drawing/2014/main" id="{23FA4313-70C2-674A-367F-7C8F7F10F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0089" y="602673"/>
            <a:ext cx="2766157" cy="276615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5314570-9B06-4D37-8CBD-EDD67C2F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7257560" y="-4155"/>
            <a:ext cx="1886211" cy="2174333"/>
            <a:chOff x="-305" y="-4155"/>
            <a:chExt cx="2514948" cy="217433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204F55B-358D-4FB5-9979-6724C6415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4F77C62-9DDF-48D3-A074-159A3276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EB07022-F30B-49CA-B1DD-A826815C4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7C47E16-167C-48BF-9FC9-08787D348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5F46BB5-EC44-3779-F013-03D942A587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04" y="3462198"/>
            <a:ext cx="2819328" cy="188190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7930" y="2421682"/>
            <a:ext cx="3733184" cy="3639289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Precision@10 ↑ +71%</a:t>
            </a:r>
          </a:p>
          <a:p>
            <a:pPr lvl="1"/>
            <a:r>
              <a:rPr lang="en-US" sz="1600">
                <a:solidFill>
                  <a:schemeClr val="tx2"/>
                </a:solidFill>
              </a:rPr>
              <a:t>NDCG ↑ +113%</a:t>
            </a:r>
          </a:p>
          <a:p>
            <a:pPr lvl="1"/>
            <a:r>
              <a:rPr lang="en-US" sz="1600">
                <a:solidFill>
                  <a:schemeClr val="tx2"/>
                </a:solidFill>
              </a:rPr>
              <a:t>Avg rating ↑ +0.18★</a:t>
            </a:r>
          </a:p>
          <a:p>
            <a:pPr lvl="1"/>
            <a:r>
              <a:rPr lang="en-US" sz="1600">
                <a:solidFill>
                  <a:schemeClr val="tx2"/>
                </a:solidFill>
              </a:rPr>
              <a:t>Diversity ↑ +15%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433</Words>
  <Application>Microsoft Office PowerPoint</Application>
  <PresentationFormat>On-screen Show (4:3)</PresentationFormat>
  <Paragraphs>68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Emotion-Based Book Recommender</vt:lpstr>
      <vt:lpstr>PowerPoint Presentation</vt:lpstr>
      <vt:lpstr>Why This Matters</vt:lpstr>
      <vt:lpstr>Project Goal</vt:lpstr>
      <vt:lpstr>Dataset</vt:lpstr>
      <vt:lpstr>Methods</vt:lpstr>
      <vt:lpstr>What is SBERT?</vt:lpstr>
      <vt:lpstr>Architecture Overview</vt:lpstr>
      <vt:lpstr>Evaluation Results</vt:lpstr>
      <vt:lpstr>Examples</vt:lpstr>
      <vt:lpstr>Live Demo https://schhetribooksrecommend.streamlit.app/ </vt:lpstr>
      <vt:lpstr>Learnings</vt:lpstr>
      <vt:lpstr>Future Enhancements</vt:lpstr>
      <vt:lpstr>2-Minute Interview Pitch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Sanjay K. Chhetri</cp:lastModifiedBy>
  <cp:revision>2</cp:revision>
  <dcterms:created xsi:type="dcterms:W3CDTF">2013-01-27T09:14:16Z</dcterms:created>
  <dcterms:modified xsi:type="dcterms:W3CDTF">2025-12-31T00:26:03Z</dcterms:modified>
  <cp:category/>
</cp:coreProperties>
</file>

<file path=docProps/thumbnail.jpeg>
</file>